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6" r:id="rId8"/>
    <p:sldId id="288" r:id="rId9"/>
    <p:sldId id="289" r:id="rId10"/>
    <p:sldId id="290" r:id="rId11"/>
    <p:sldId id="291" r:id="rId12"/>
    <p:sldId id="295" r:id="rId13"/>
    <p:sldId id="296" r:id="rId14"/>
    <p:sldId id="297" r:id="rId15"/>
    <p:sldId id="298" r:id="rId16"/>
    <p:sldId id="299" r:id="rId17"/>
    <p:sldId id="300" r:id="rId18"/>
    <p:sldId id="270" r:id="rId19"/>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176.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2.xml"/><Relationship Id="rId1" Type="http://schemas.openxmlformats.org/officeDocument/2006/relationships/tags" Target="../tags/tag16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4.xml"/><Relationship Id="rId1" Type="http://schemas.openxmlformats.org/officeDocument/2006/relationships/tags" Target="../tags/tag16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6.xml"/><Relationship Id="rId1" Type="http://schemas.openxmlformats.org/officeDocument/2006/relationships/tags" Target="../tags/tag16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8.xml"/><Relationship Id="rId1" Type="http://schemas.openxmlformats.org/officeDocument/2006/relationships/tags" Target="../tags/tag16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0.xml"/><Relationship Id="rId1" Type="http://schemas.openxmlformats.org/officeDocument/2006/relationships/tags" Target="../tags/tag169.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2.xml"/><Relationship Id="rId1" Type="http://schemas.openxmlformats.org/officeDocument/2006/relationships/tags" Target="../tags/tag17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tags" Target="../tags/tag173.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3" Type="http://schemas.openxmlformats.org/officeDocument/2006/relationships/notesSlide" Target="../notesSlides/notesSlide2.xml"/><Relationship Id="rId12" Type="http://schemas.openxmlformats.org/officeDocument/2006/relationships/slideLayout" Target="../slideLayouts/slideLayout4.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3.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4" Type="http://schemas.openxmlformats.org/officeDocument/2006/relationships/slideLayout" Target="../slideLayouts/slideLayout4.xml"/><Relationship Id="rId13" Type="http://schemas.openxmlformats.org/officeDocument/2006/relationships/tags" Target="../tags/tag132.xml"/><Relationship Id="rId12" Type="http://schemas.openxmlformats.org/officeDocument/2006/relationships/tags" Target="../tags/tag13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tags" Target="../tags/tag120.xml"/></Relationships>
</file>

<file path=ppt/slides/_rels/slide4.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3" Type="http://schemas.openxmlformats.org/officeDocument/2006/relationships/slideLayout" Target="../slideLayouts/slideLayout3.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tags" Target="../tags/tag13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6.xml"/><Relationship Id="rId1" Type="http://schemas.openxmlformats.org/officeDocument/2006/relationships/tags" Target="../tags/tag145.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0.xml"/><Relationship Id="rId5" Type="http://schemas.openxmlformats.org/officeDocument/2006/relationships/image" Target="../media/image3.jpeg"/><Relationship Id="rId4" Type="http://schemas.openxmlformats.org/officeDocument/2006/relationships/tags" Target="../tags/tag149.xml"/><Relationship Id="rId3" Type="http://schemas.openxmlformats.org/officeDocument/2006/relationships/image" Target="../media/image2.jpeg"/><Relationship Id="rId2" Type="http://schemas.openxmlformats.org/officeDocument/2006/relationships/tags" Target="../tags/tag148.xml"/><Relationship Id="rId1" Type="http://schemas.openxmlformats.org/officeDocument/2006/relationships/tags" Target="../tags/tag147.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4.xml"/><Relationship Id="rId5" Type="http://schemas.openxmlformats.org/officeDocument/2006/relationships/image" Target="../media/image5.jpeg"/><Relationship Id="rId4" Type="http://schemas.openxmlformats.org/officeDocument/2006/relationships/tags" Target="../tags/tag153.xml"/><Relationship Id="rId3" Type="http://schemas.openxmlformats.org/officeDocument/2006/relationships/image" Target="../media/image4.jpeg"/><Relationship Id="rId2" Type="http://schemas.openxmlformats.org/officeDocument/2006/relationships/tags" Target="../tags/tag152.xml"/><Relationship Id="rId1" Type="http://schemas.openxmlformats.org/officeDocument/2006/relationships/tags" Target="../tags/tag151.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8.xml"/><Relationship Id="rId5" Type="http://schemas.openxmlformats.org/officeDocument/2006/relationships/image" Target="../media/image7.jpeg"/><Relationship Id="rId4" Type="http://schemas.openxmlformats.org/officeDocument/2006/relationships/tags" Target="../tags/tag157.xml"/><Relationship Id="rId3" Type="http://schemas.openxmlformats.org/officeDocument/2006/relationships/image" Target="../media/image6.jpeg"/><Relationship Id="rId2" Type="http://schemas.openxmlformats.org/officeDocument/2006/relationships/tags" Target="../tags/tag156.xml"/><Relationship Id="rId1" Type="http://schemas.openxmlformats.org/officeDocument/2006/relationships/tags" Target="../tags/tag15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0.xml"/><Relationship Id="rId1" Type="http://schemas.openxmlformats.org/officeDocument/2006/relationships/tags" Target="../tags/tag1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2.夹具应具有足够的刚性</a:t>
            </a: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鉴于上述原因，夹具不但应有足够的夹紧力，夹具本身还必须具有足够的刚性。工件的加工表面应尽量不超出夹具体或工作台外。在确保夹具具有足够排屑空间的前提下，尽量降低夹具的高度。</a:t>
            </a:r>
            <a:endParaRPr lang="zh-CN" altLang="en-US" sz="2400"/>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167130"/>
            <a:ext cx="10405110" cy="2306955"/>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3.要考虑工件毛坯状况</a:t>
            </a:r>
            <a:br>
              <a:rPr sz="2400" noProof="0">
                <a:ln>
                  <a:noFill/>
                </a:ln>
                <a:effectLst/>
                <a:uLnTx/>
                <a:sym typeface="+mn-ea"/>
              </a:rPr>
            </a:b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对于以铸造、锻造毛坯面定位的夹具，应以毛坯图作为设计夹具的依据，以免因毛坯余量尺寸和形状误差影响定位的可靠性和合理性。</a:t>
            </a:r>
            <a:br>
              <a:rPr sz="2400" noProof="0">
                <a:ln>
                  <a:noFill/>
                </a:ln>
                <a:effectLst/>
                <a:uLnTx/>
                <a:sym typeface="+mn-ea"/>
              </a:rPr>
            </a:br>
            <a:endParaRPr lang="zh-CN" altLang="en-US" sz="2400"/>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4.增设辅助支承</a:t>
            </a:r>
            <a:br>
              <a:rPr sz="2400" noProof="0">
                <a:ln>
                  <a:noFill/>
                </a:ln>
                <a:effectLst/>
                <a:uLnTx/>
                <a:sym typeface="+mn-ea"/>
              </a:rPr>
            </a:b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为减轻毛坯误差和铣削中可能发生的变形，在薄弱部位要适当增设辅助支承，以加强夹具的总体刚性。</a:t>
            </a:r>
            <a:br>
              <a:rPr sz="2400" noProof="0">
                <a:ln>
                  <a:noFill/>
                </a:ln>
                <a:effectLst/>
                <a:uLnTx/>
                <a:sym typeface="+mn-ea"/>
              </a:rPr>
            </a:br>
            <a:endParaRPr lang="zh-CN" altLang="en-US" sz="2400"/>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5.夹具应具有自锁功能</a:t>
            </a: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为了防止工件在加工过程中，因振动而使夹紧产生松脱现象，夹紧装置应具有足够的自锁能力。</a:t>
            </a:r>
            <a:br>
              <a:rPr sz="2400" noProof="0">
                <a:ln>
                  <a:noFill/>
                </a:ln>
                <a:effectLst/>
                <a:uLnTx/>
                <a:sym typeface="+mn-ea"/>
              </a:rPr>
            </a:br>
            <a:endParaRPr lang="zh-CN" altLang="en-US" sz="2400"/>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6.夹具应具有必要的对刀装置</a:t>
            </a:r>
            <a:br>
              <a:rPr sz="2400" noProof="0">
                <a:ln>
                  <a:noFill/>
                </a:ln>
                <a:effectLst/>
                <a:uLnTx/>
                <a:sym typeface="+mn-ea"/>
              </a:rPr>
            </a:b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为了调整和确定夹具与铣刀的相对位置，应正确选用对刀装置。对刀装置应设置在方便使用塞尺和易于观察的位置，并应放置在铣刀开始切入工件的一端。</a:t>
            </a:r>
            <a:endParaRPr lang="zh-CN" altLang="en-US" sz="2400"/>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7.夹具中应具有足够的排屑空间</a:t>
            </a:r>
            <a:br>
              <a:rPr sz="2400" noProof="0">
                <a:ln>
                  <a:noFill/>
                </a:ln>
                <a:effectLst/>
                <a:uLnTx/>
                <a:sym typeface="+mn-ea"/>
              </a:rPr>
            </a:b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由于铣削过程中会产生大量切屑，因此要确保排屑通畅，且要安排有足够的排屑和容屑空间。同时，根据加工的需要，要考虑冷却液的浇入和排除。</a:t>
            </a:r>
            <a:endParaRPr lang="zh-CN" altLang="en-US" sz="2400" spc="0" noProof="0" smtClean="0">
              <a:ln>
                <a:noFill/>
              </a:ln>
              <a:solidFill>
                <a:srgbClr val="000000"/>
              </a:solidFill>
              <a:effectLst/>
              <a:uLnTx/>
              <a:latin typeface="Times New Roman" panose="02020603050405020304" pitchFamily="65" charset="-122"/>
              <a:ea typeface="楷体_GB2312" panose="02010609030101010101" pitchFamily="49" charset="-122"/>
              <a:sym typeface="+mn-ea"/>
            </a:endParaRPr>
          </a:p>
          <a:p>
            <a:pPr indent="457200" fontAlgn="auto">
              <a:lnSpc>
                <a:spcPct val="150000"/>
              </a:lnSpc>
            </a:pPr>
            <a:endParaRPr lang="zh-CN" altLang="en-US" sz="2400"/>
          </a:p>
        </p:txBody>
      </p:sp>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sz="3600">
                <a:solidFill>
                  <a:schemeClr val="tx2">
                    <a:lumMod val="50000"/>
                  </a:schemeClr>
                </a:solidFill>
                <a:latin typeface="Arial" panose="020B0604020202020204" pitchFamily="34" charset="0"/>
                <a:ea typeface="微软雅黑" panose="020B0503020204020204" charset="-122"/>
              </a:rPr>
              <a:t>5</a:t>
            </a:r>
            <a:r>
              <a:rPr sz="3600">
                <a:solidFill>
                  <a:schemeClr val="tx2">
                    <a:lumMod val="50000"/>
                  </a:schemeClr>
                </a:solidFill>
                <a:latin typeface="Arial" panose="020B0604020202020204" pitchFamily="34" charset="0"/>
                <a:ea typeface="微软雅黑" panose="020B0503020204020204" charset="-122"/>
              </a:rPr>
              <a:t> 铣床夹具设计</a:t>
            </a:r>
            <a:endParaRPr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a:t>
            </a:r>
            <a:r>
              <a:rPr lang="zh-CN" altLang="en-US" sz="6600">
                <a:solidFill>
                  <a:schemeClr val="accent1">
                    <a:lumMod val="75000"/>
                  </a:schemeClr>
                </a:solidFill>
                <a:latin typeface="Arial" panose="020B0604020202020204" pitchFamily="34" charset="0"/>
                <a:ea typeface="微软雅黑" panose="020B0503020204020204" charset="-122"/>
              </a:rPr>
              <a:t>二</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Tree>
    <p:custDataLst>
      <p:tags r:id="rId1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 能够对</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铣</a:t>
              </a:r>
              <a:r>
                <a:rPr lang="zh-CN" altLang="en-US" sz="2000" b="1">
                  <a:solidFill>
                    <a:schemeClr val="accent1"/>
                  </a:solidFill>
                  <a:latin typeface="Arial" panose="020B0604020202020204"/>
                  <a:ea typeface="微软雅黑" panose="020B0503020204020204" charset="-122"/>
                  <a:cs typeface="Arial Black" panose="020B0A04020102020204" charset="0"/>
                </a:rPr>
                <a:t>床</a:t>
              </a:r>
              <a:r>
                <a:rPr lang="en-US" altLang="zh-CN" sz="2000" b="1">
                  <a:solidFill>
                    <a:schemeClr val="accent1"/>
                  </a:solidFill>
                  <a:latin typeface="Arial" panose="020B0604020202020204"/>
                  <a:ea typeface="微软雅黑" panose="020B0503020204020204" charset="-122"/>
                  <a:cs typeface="Arial Black" panose="020B0A04020102020204" charset="0"/>
                </a:rPr>
                <a:t>夹具进行分类;</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a:t>
              </a:r>
              <a:r>
                <a:rPr lang="zh-CN" altLang="en-US" sz="2000" b="1">
                  <a:solidFill>
                    <a:schemeClr val="accent1"/>
                  </a:solidFill>
                  <a:latin typeface="Arial" panose="020B0604020202020204"/>
                  <a:ea typeface="微软雅黑" panose="020B0503020204020204" charset="-122"/>
                  <a:cs typeface="Arial Black" panose="020B0A04020102020204" charset="0"/>
                </a:rPr>
                <a:t>初步认识</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铣</a:t>
              </a:r>
              <a:r>
                <a:rPr lang="zh-CN" altLang="en-US" sz="2000" b="1">
                  <a:solidFill>
                    <a:schemeClr val="accent1"/>
                  </a:solidFill>
                  <a:latin typeface="Arial" panose="020B0604020202020204"/>
                  <a:ea typeface="微软雅黑" panose="020B0503020204020204" charset="-122"/>
                  <a:cs typeface="Arial Black" panose="020B0A04020102020204" charset="0"/>
                </a:rPr>
                <a:t>床夹具</a:t>
              </a:r>
              <a:r>
                <a:rPr lang="en-US" altLang="zh-CN" sz="2000" b="1">
                  <a:solidFill>
                    <a:schemeClr val="accent1"/>
                  </a:solidFill>
                  <a:latin typeface="Arial" panose="020B0604020202020204"/>
                  <a:ea typeface="微软雅黑" panose="020B0503020204020204" charset="-122"/>
                  <a:cs typeface="Arial Black" panose="020B0A04020102020204" charset="0"/>
                </a:rPr>
                <a:t>;</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２.通过夹具知识的学习, 提升专业素养</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1. 掌握</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铣床夹具的种类；</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铣床夹具设计</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要求。</a:t>
            </a:r>
            <a:endParaRPr lang="zh-CN" altLang="en-US" sz="2000" b="1">
              <a:solidFill>
                <a:schemeClr val="accent1"/>
              </a:solidFill>
              <a:latin typeface="Arial" panose="020B0604020202020204"/>
              <a:ea typeface="微软雅黑" panose="020B0503020204020204" charset="-122"/>
              <a:cs typeface="Arial Black" panose="020B0A04020102020204" charset="0"/>
            </a:endParaRPr>
          </a:p>
          <a:p>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同心圆 85"/>
          <p:cNvSpPr/>
          <p:nvPr>
            <p:custDataLst>
              <p:tags r:id="rId1"/>
            </p:custDataLst>
          </p:nvPr>
        </p:nvSpPr>
        <p:spPr>
          <a:xfrm rot="19440000" flipH="1">
            <a:off x="790511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7" name="同心圆 86"/>
          <p:cNvSpPr/>
          <p:nvPr>
            <p:custDataLst>
              <p:tags r:id="rId2"/>
            </p:custDataLst>
          </p:nvPr>
        </p:nvSpPr>
        <p:spPr>
          <a:xfrm rot="19440000" flipH="1">
            <a:off x="4328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10" name="圆角矩形 9"/>
          <p:cNvSpPr/>
          <p:nvPr>
            <p:custDataLst>
              <p:tags r:id="rId3"/>
            </p:custDataLst>
          </p:nvPr>
        </p:nvSpPr>
        <p:spPr>
          <a:xfrm>
            <a:off x="1397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4"/>
            </p:custDataLst>
          </p:nvPr>
        </p:nvSpPr>
        <p:spPr>
          <a:xfrm>
            <a:off x="1938655" y="3355115"/>
            <a:ext cx="594360" cy="419100"/>
          </a:xfrm>
          <a:prstGeom prst="rect">
            <a:avLst/>
          </a:prstGeom>
          <a:noFill/>
        </p:spPr>
        <p:txBody>
          <a:bodyPr wrap="square" rtlCol="0">
            <a:normAutofit fontScale="8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5" name="圆角矩形 14"/>
          <p:cNvSpPr/>
          <p:nvPr>
            <p:custDataLst>
              <p:tags r:id="rId5"/>
            </p:custDataLst>
          </p:nvPr>
        </p:nvSpPr>
        <p:spPr>
          <a:xfrm>
            <a:off x="1397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custDataLst>
              <p:tags r:id="rId6"/>
            </p:custDataLst>
          </p:nvPr>
        </p:nvSpPr>
        <p:spPr>
          <a:xfrm>
            <a:off x="1938655" y="3869465"/>
            <a:ext cx="2508885" cy="607060"/>
          </a:xfrm>
          <a:prstGeom prst="rect">
            <a:avLst/>
          </a:prstGeom>
          <a:noFill/>
          <a:effectLst/>
        </p:spPr>
        <p:txBody>
          <a:bodyPr wrap="square" rtlCol="0">
            <a:normAutofit fontScale="90000"/>
          </a:bodyPr>
          <a:lstStyle/>
          <a:p>
            <a:pPr algn="l"/>
            <a:r>
              <a:rPr lang="zh-CN" altLang="en-US" sz="2400" b="1">
                <a:latin typeface="Arial" panose="020B0604020202020204" pitchFamily="34" charset="0"/>
                <a:ea typeface="微软雅黑" panose="020B0503020204020204" charset="-122"/>
                <a:sym typeface="+mn-ea"/>
              </a:rPr>
              <a:t>铣</a:t>
            </a:r>
            <a:r>
              <a:rPr lang="zh-CN" altLang="en-US" sz="2400" b="1">
                <a:latin typeface="Arial" panose="020B0604020202020204" pitchFamily="34" charset="0"/>
                <a:ea typeface="微软雅黑" panose="020B0503020204020204" charset="-122"/>
                <a:sym typeface="+mn-ea"/>
              </a:rPr>
              <a:t>床专用夹具种类</a:t>
            </a:r>
            <a:endParaRPr lang="zh-CN" altLang="en-US" sz="2400" b="1">
              <a:solidFill>
                <a:schemeClr val="tx1"/>
              </a:solidFill>
              <a:latin typeface="Arial" panose="020B0604020202020204" pitchFamily="34" charset="0"/>
              <a:ea typeface="微软雅黑" panose="020B0503020204020204" charset="-122"/>
            </a:endParaRPr>
          </a:p>
        </p:txBody>
      </p:sp>
      <p:sp>
        <p:nvSpPr>
          <p:cNvPr id="23" name="圆角矩形 22"/>
          <p:cNvSpPr/>
          <p:nvPr>
            <p:custDataLst>
              <p:tags r:id="rId7"/>
            </p:custDataLst>
          </p:nvPr>
        </p:nvSpPr>
        <p:spPr>
          <a:xfrm>
            <a:off x="4953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custDataLst>
              <p:tags r:id="rId8"/>
            </p:custDataLst>
          </p:nvPr>
        </p:nvSpPr>
        <p:spPr>
          <a:xfrm>
            <a:off x="5494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6" name="圆角矩形 25"/>
          <p:cNvSpPr/>
          <p:nvPr>
            <p:custDataLst>
              <p:tags r:id="rId9"/>
            </p:custDataLst>
          </p:nvPr>
        </p:nvSpPr>
        <p:spPr>
          <a:xfrm>
            <a:off x="4953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10"/>
            </p:custDataLst>
          </p:nvPr>
        </p:nvSpPr>
        <p:spPr>
          <a:xfrm>
            <a:off x="5494655" y="3869465"/>
            <a:ext cx="2508885" cy="607060"/>
          </a:xfrm>
          <a:prstGeom prst="rect">
            <a:avLst/>
          </a:prstGeom>
          <a:noFill/>
          <a:effectLst/>
        </p:spPr>
        <p:txBody>
          <a:bodyPr wrap="square" rtlCol="0">
            <a:normAutofit fontScale="70000"/>
          </a:bodyPr>
          <a:lstStyle/>
          <a:p>
            <a:pPr algn="l"/>
            <a:r>
              <a:rPr lang="zh-CN" altLang="en-US" sz="2400" b="1">
                <a:latin typeface="Arial" panose="020B0604020202020204" pitchFamily="34" charset="0"/>
                <a:ea typeface="微软雅黑" panose="020B0503020204020204" charset="-122"/>
                <a:sym typeface="+mn-ea"/>
              </a:rPr>
              <a:t>铣</a:t>
            </a:r>
            <a:r>
              <a:rPr lang="zh-CN" altLang="en-US" sz="2400" b="1">
                <a:latin typeface="Arial" panose="020B0604020202020204" pitchFamily="34" charset="0"/>
                <a:ea typeface="微软雅黑" panose="020B0503020204020204" charset="-122"/>
                <a:sym typeface="+mn-ea"/>
              </a:rPr>
              <a:t>床专用夹具</a:t>
            </a:r>
            <a:r>
              <a:rPr lang="zh-CN" altLang="en-US" sz="2400" b="1">
                <a:latin typeface="Arial" panose="020B0604020202020204" pitchFamily="34" charset="0"/>
                <a:ea typeface="微软雅黑" panose="020B0503020204020204" charset="-122"/>
                <a:sym typeface="+mn-ea"/>
              </a:rPr>
              <a:t>设计要求</a:t>
            </a:r>
            <a:endParaRPr lang="zh-CN" altLang="en-US" sz="2400" b="1">
              <a:latin typeface="Arial" panose="020B0604020202020204" pitchFamily="34" charset="0"/>
              <a:ea typeface="微软雅黑" panose="020B0503020204020204" charset="-122"/>
            </a:endParaRPr>
          </a:p>
          <a:p>
            <a:pPr algn="l"/>
            <a:endParaRPr lang="zh-CN" altLang="en-US" sz="2400" b="1">
              <a:solidFill>
                <a:schemeClr val="tx1"/>
              </a:solidFill>
              <a:latin typeface="Arial" panose="020B0604020202020204" pitchFamily="34" charset="0"/>
              <a:ea typeface="微软雅黑" panose="020B0503020204020204" charset="-122"/>
            </a:endParaRPr>
          </a:p>
        </p:txBody>
      </p:sp>
      <p:sp>
        <p:nvSpPr>
          <p:cNvPr id="77" name="文本框 76"/>
          <p:cNvSpPr txBox="1"/>
          <p:nvPr>
            <p:custDataLst>
              <p:tags r:id="rId11"/>
            </p:custDataLst>
          </p:nvPr>
        </p:nvSpPr>
        <p:spPr>
          <a:xfrm>
            <a:off x="1290320" y="998855"/>
            <a:ext cx="1874520" cy="962660"/>
          </a:xfrm>
          <a:prstGeom prst="rect">
            <a:avLst/>
          </a:prstGeom>
          <a:noFill/>
        </p:spPr>
        <p:txBody>
          <a:bodyPr wrap="square" rtlCol="0" anchor="t" anchorCtr="0">
            <a:normAutofit fontScale="9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Tree>
    <p:custDataLst>
      <p:tags r:id="rId1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olidFill>
                  <a:srgbClr val="000000"/>
                </a:solidFill>
                <a:sym typeface="Arial" panose="020B0604020202020204" pitchFamily="34" charset="0"/>
              </a:rPr>
              <a:t>铣</a:t>
            </a:r>
            <a:r>
              <a:rPr>
                <a:solidFill>
                  <a:schemeClr val="tx1"/>
                </a:solidFill>
                <a:sym typeface="+mn-ea"/>
              </a:rPr>
              <a:t>床专用夹具种类</a:t>
            </a:r>
            <a:endParaRPr lang="zh-CN" altLang="en-US" dirty="0">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3969385"/>
          </a:xfrm>
          <a:prstGeom prst="rect">
            <a:avLst/>
          </a:prstGeom>
          <a:noFill/>
        </p:spPr>
        <p:txBody>
          <a:bodyPr wrap="square" rtlCol="0" anchor="t">
            <a:spAutoFit/>
          </a:bodyPr>
          <a:p>
            <a:pPr indent="457200" fontAlgn="auto">
              <a:lnSpc>
                <a:spcPct val="150000"/>
              </a:lnSpc>
            </a:pPr>
            <a:r>
              <a:rPr lang="zh-CN" altLang="en-US" sz="2400">
                <a:sym typeface="+mn-ea"/>
              </a:rPr>
              <a:t>铣床夹具按其使用范围的大小，可分为通用铣床夹具和专用铣床夹具两大类。通用铣床夹具主要有平口虎钳、自定心卡盘或单动卡盘等。此类铣床夹具已经标准化，成为工业商品，由专门的厂家标准化生产，故本书只讲述专用铣床夹具的设计。专用铣床夹具按其应用的铣床类型的不同，分为卧式铣床夹具和立式铣床夹具。专用铣床夹具按其装夹工件特点的不同，又可分为单件铣夹具、多件铣夹具和分度铣夹具。</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olidFill>
                  <a:srgbClr val="000000"/>
                </a:solidFill>
                <a:sym typeface="Arial" panose="020B0604020202020204" pitchFamily="34" charset="0"/>
              </a:rPr>
              <a:t>铣</a:t>
            </a:r>
            <a:r>
              <a:rPr>
                <a:solidFill>
                  <a:schemeClr val="tx1"/>
                </a:solidFill>
                <a:sym typeface="+mn-ea"/>
              </a:rPr>
              <a:t>床专用夹具种类</a:t>
            </a:r>
            <a:endParaRPr lang="zh-CN" altLang="en-US" dirty="0">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marL="0" indent="355600" defTabSz="266700">
              <a:lnSpc>
                <a:spcPct val="150000"/>
              </a:lnSpc>
              <a:spcAft>
                <a:spcPct val="0"/>
              </a:spcAft>
            </a:pPr>
            <a:r>
              <a:rPr lang="en-US" altLang="zh-CN" sz="2400">
                <a:latin typeface="Times New Roman" panose="02020603050405020304"/>
                <a:ea typeface="Times New Roman" panose="02020603050405020304"/>
                <a:sym typeface="+mn-ea"/>
              </a:rPr>
              <a:t>1.</a:t>
            </a:r>
            <a:r>
              <a:rPr lang="zh-CN" altLang="en-US" sz="2400">
                <a:latin typeface="Times New Roman" panose="02020603050405020304"/>
                <a:ea typeface="宋体" panose="02010600030101010101" pitchFamily="2" charset="-122"/>
                <a:sym typeface="+mn-ea"/>
              </a:rPr>
              <a:t>单件铣夹具</a:t>
            </a:r>
            <a:endParaRPr lang="zh-CN" altLang="en-US" sz="2400">
              <a:latin typeface="Times New Roman" panose="02020603050405020304"/>
              <a:ea typeface="宋体" panose="02010600030101010101" pitchFamily="2" charset="-122"/>
            </a:endParaRPr>
          </a:p>
          <a:p>
            <a:pPr marL="0" indent="355600" defTabSz="266700">
              <a:lnSpc>
                <a:spcPct val="150000"/>
              </a:lnSpc>
              <a:spcAft>
                <a:spcPct val="0"/>
              </a:spcAft>
            </a:pPr>
            <a:r>
              <a:rPr lang="zh-CN" altLang="en-US" sz="2400">
                <a:latin typeface="Times New Roman" panose="02020603050405020304"/>
                <a:ea typeface="宋体" panose="02010600030101010101" pitchFamily="2" charset="-122"/>
                <a:sym typeface="+mn-ea"/>
              </a:rPr>
              <a:t>单件铣夹具，是指在加工中夹具一次只装夹一个工件，完成特定表面加工的专用夹具。单件铣夹具按工件的主要定位基准表面特征的不同分为外圆面定位夹具、内孔面定位夹具和平面定位夹具等。</a:t>
            </a:r>
            <a:endParaRPr lang="zh-CN" altLang="en-US" sz="2400"/>
          </a:p>
        </p:txBody>
      </p:sp>
      <p:pic>
        <p:nvPicPr>
          <p:cNvPr id="37893" name="图片 5" descr="image500.jpeg"/>
          <p:cNvPicPr>
            <a:picLocks noChangeAspect="1"/>
          </p:cNvPicPr>
          <p:nvPr>
            <p:custDataLst>
              <p:tags r:id="rId2"/>
            </p:custDataLst>
          </p:nvPr>
        </p:nvPicPr>
        <p:blipFill>
          <a:blip r:embed="rId3"/>
          <a:stretch>
            <a:fillRect/>
          </a:stretch>
        </p:blipFill>
        <p:spPr>
          <a:xfrm>
            <a:off x="1397318" y="3772853"/>
            <a:ext cx="5006975" cy="2663825"/>
          </a:xfrm>
          <a:prstGeom prst="rect">
            <a:avLst/>
          </a:prstGeom>
          <a:noFill/>
          <a:ln w="9525">
            <a:noFill/>
          </a:ln>
        </p:spPr>
      </p:pic>
      <p:pic>
        <p:nvPicPr>
          <p:cNvPr id="38917" name="图片 5" descr="image501.jpeg"/>
          <p:cNvPicPr>
            <a:picLocks noChangeAspect="1"/>
          </p:cNvPicPr>
          <p:nvPr>
            <p:custDataLst>
              <p:tags r:id="rId4"/>
            </p:custDataLst>
          </p:nvPr>
        </p:nvPicPr>
        <p:blipFill>
          <a:blip r:embed="rId5"/>
          <a:stretch>
            <a:fillRect/>
          </a:stretch>
        </p:blipFill>
        <p:spPr>
          <a:xfrm>
            <a:off x="6627495" y="3576320"/>
            <a:ext cx="4662805" cy="2823210"/>
          </a:xfrm>
          <a:prstGeom prst="rect">
            <a:avLst/>
          </a:prstGeom>
          <a:noFill/>
          <a:ln w="9525">
            <a:noFill/>
          </a:ln>
        </p:spPr>
      </p:pic>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olidFill>
                  <a:srgbClr val="000000"/>
                </a:solidFill>
                <a:sym typeface="Arial" panose="020B0604020202020204" pitchFamily="34" charset="0"/>
              </a:rPr>
              <a:t>铣</a:t>
            </a:r>
            <a:r>
              <a:rPr>
                <a:solidFill>
                  <a:schemeClr val="tx1"/>
                </a:solidFill>
                <a:sym typeface="+mn-ea"/>
              </a:rPr>
              <a:t>床专用夹具种类</a:t>
            </a:r>
            <a:endParaRPr lang="zh-CN" altLang="en-US" dirty="0">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lang="zh-CN" altLang="en-US" sz="2400">
                <a:sym typeface="+mn-ea"/>
              </a:rPr>
              <a:t>2.多件铣夹具</a:t>
            </a:r>
            <a:endParaRPr lang="zh-CN" altLang="en-US" sz="2400"/>
          </a:p>
          <a:p>
            <a:pPr indent="457200" fontAlgn="auto">
              <a:lnSpc>
                <a:spcPct val="150000"/>
              </a:lnSpc>
            </a:pPr>
            <a:r>
              <a:rPr lang="zh-CN" altLang="en-US" sz="2400">
                <a:sym typeface="+mn-ea"/>
              </a:rPr>
              <a:t>多件铣夹具，是指在加工中夹具一次装夹多个工件，同时完成多个工件相同特征面加工的专用夹具。多件铣夹具也是按工件主要定位基准表面特征分为外圆面定位夹具、内孔面定位夹具和平面定位夹具等。</a:t>
            </a:r>
            <a:endParaRPr lang="zh-CN" altLang="en-US" sz="2400"/>
          </a:p>
        </p:txBody>
      </p:sp>
      <p:pic>
        <p:nvPicPr>
          <p:cNvPr id="183301" name="图片 5" descr="image632.jpeg"/>
          <p:cNvPicPr>
            <a:picLocks noChangeAspect="1"/>
          </p:cNvPicPr>
          <p:nvPr>
            <p:custDataLst>
              <p:tags r:id="rId2"/>
            </p:custDataLst>
          </p:nvPr>
        </p:nvPicPr>
        <p:blipFill>
          <a:blip r:embed="rId3"/>
          <a:stretch>
            <a:fillRect/>
          </a:stretch>
        </p:blipFill>
        <p:spPr>
          <a:xfrm>
            <a:off x="1513205" y="3948430"/>
            <a:ext cx="4356100" cy="2289175"/>
          </a:xfrm>
          <a:prstGeom prst="rect">
            <a:avLst/>
          </a:prstGeom>
          <a:noFill/>
          <a:ln w="9525">
            <a:noFill/>
          </a:ln>
        </p:spPr>
      </p:pic>
      <p:pic>
        <p:nvPicPr>
          <p:cNvPr id="184325" name="图片 5" descr="image633.jpeg"/>
          <p:cNvPicPr>
            <a:picLocks noChangeAspect="1"/>
          </p:cNvPicPr>
          <p:nvPr>
            <p:custDataLst>
              <p:tags r:id="rId4"/>
            </p:custDataLst>
          </p:nvPr>
        </p:nvPicPr>
        <p:blipFill>
          <a:blip r:embed="rId5"/>
          <a:stretch>
            <a:fillRect/>
          </a:stretch>
        </p:blipFill>
        <p:spPr>
          <a:xfrm>
            <a:off x="6854825" y="3603625"/>
            <a:ext cx="4552950" cy="3248660"/>
          </a:xfrm>
          <a:prstGeom prst="rect">
            <a:avLst/>
          </a:prstGeom>
          <a:noFill/>
          <a:ln w="9525">
            <a:noFill/>
          </a:ln>
        </p:spPr>
      </p:pic>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85029" y="12593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olidFill>
                  <a:srgbClr val="000000"/>
                </a:solidFill>
                <a:sym typeface="Arial" panose="020B0604020202020204" pitchFamily="34" charset="0"/>
              </a:rPr>
              <a:t>铣</a:t>
            </a:r>
            <a:r>
              <a:rPr>
                <a:solidFill>
                  <a:schemeClr val="tx1"/>
                </a:solidFill>
                <a:sym typeface="+mn-ea"/>
              </a:rPr>
              <a:t>床专用夹具种类</a:t>
            </a:r>
            <a:endParaRPr lang="zh-CN" altLang="en-US" dirty="0">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598805"/>
            <a:ext cx="10405110" cy="3138170"/>
          </a:xfrm>
          <a:prstGeom prst="rect">
            <a:avLst/>
          </a:prstGeom>
          <a:noFill/>
        </p:spPr>
        <p:txBody>
          <a:bodyPr wrap="square" rtlCol="0" anchor="t">
            <a:spAutoFit/>
          </a:bodyPr>
          <a:p>
            <a:pPr indent="457200" fontAlgn="auto">
              <a:lnSpc>
                <a:spcPct val="150000"/>
              </a:lnSpc>
            </a:pPr>
            <a:r>
              <a:rPr lang="zh-CN" altLang="en-US" sz="2400">
                <a:sym typeface="+mn-ea"/>
              </a:rPr>
              <a:t>3.分度铣夹具</a:t>
            </a:r>
            <a:endParaRPr lang="zh-CN" altLang="en-US" sz="2400"/>
          </a:p>
          <a:p>
            <a:pPr indent="457200" fontAlgn="auto">
              <a:lnSpc>
                <a:spcPct val="150000"/>
              </a:lnSpc>
            </a:pPr>
            <a:r>
              <a:rPr lang="zh-CN" altLang="en-US">
                <a:sym typeface="+mn-ea"/>
              </a:rPr>
              <a:t>分度铣夹具，是指在加工中对工件一次性装夹而完成多工位相同特征面加工的专用夹具。此类夹具的结构可分为两个部分，即固定部分和转动（或移动）部分。工件是固定在转动（或移动）机构上，当完成一个特征面的加工后，工件会随可动部分机构转过一定角度或移动一定距离，对下一个特征面进行加工，直至完成全部加工内容。分度铣床夹具按一次装夹工件的数量划分，分为单件分度铣夹具和多件分度铣夹具。分度铣夹具按工件的主要定位基准表面的不同，又可分为外圆面定位夹具和内孔面定位夹具等。</a:t>
            </a:r>
            <a:endParaRPr lang="zh-CN" altLang="en-US">
              <a:sym typeface="+mn-ea"/>
            </a:endParaRPr>
          </a:p>
        </p:txBody>
      </p:sp>
      <p:pic>
        <p:nvPicPr>
          <p:cNvPr id="305157" name="图片 5" descr="image739.jpeg"/>
          <p:cNvPicPr>
            <a:picLocks noChangeAspect="1"/>
          </p:cNvPicPr>
          <p:nvPr>
            <p:custDataLst>
              <p:tags r:id="rId2"/>
            </p:custDataLst>
          </p:nvPr>
        </p:nvPicPr>
        <p:blipFill>
          <a:blip r:embed="rId3"/>
          <a:stretch>
            <a:fillRect/>
          </a:stretch>
        </p:blipFill>
        <p:spPr>
          <a:xfrm>
            <a:off x="953135" y="3623945"/>
            <a:ext cx="4862195" cy="3159760"/>
          </a:xfrm>
          <a:prstGeom prst="rect">
            <a:avLst/>
          </a:prstGeom>
          <a:noFill/>
          <a:ln w="9525">
            <a:noFill/>
          </a:ln>
        </p:spPr>
      </p:pic>
      <p:pic>
        <p:nvPicPr>
          <p:cNvPr id="306181" name="图片 5" descr="image740.jpeg"/>
          <p:cNvPicPr>
            <a:picLocks noChangeAspect="1"/>
          </p:cNvPicPr>
          <p:nvPr>
            <p:custDataLst>
              <p:tags r:id="rId4"/>
            </p:custDataLst>
          </p:nvPr>
        </p:nvPicPr>
        <p:blipFill>
          <a:blip r:embed="rId5"/>
          <a:stretch>
            <a:fillRect/>
          </a:stretch>
        </p:blipFill>
        <p:spPr>
          <a:xfrm>
            <a:off x="6805930" y="3429000"/>
            <a:ext cx="4755515" cy="2995930"/>
          </a:xfrm>
          <a:prstGeom prst="rect">
            <a:avLst/>
          </a:prstGeom>
          <a:noFill/>
          <a:ln w="9525">
            <a:noFill/>
          </a:ln>
        </p:spPr>
      </p:pic>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en-US" altLang="zh-CN">
                <a:latin typeface="Arial" panose="020B0604020202020204" pitchFamily="34" charset="0"/>
                <a:ea typeface="微软雅黑" panose="020B0503020204020204" charset="-122"/>
                <a:sym typeface="+mn-ea"/>
              </a:rPr>
              <a:t>铣床专用夹具设计要求</a:t>
            </a:r>
            <a:endParaRPr lang="en-US" altLang="zh-CN">
              <a:solidFill>
                <a:schemeClr val="tx1"/>
              </a:solidFill>
              <a:latin typeface="Arial" panose="020B0604020202020204" pitchFamily="34" charset="0"/>
              <a:ea typeface="微软雅黑" panose="020B0503020204020204" charset="-122"/>
              <a:sym typeface="+mn-ea"/>
            </a:endParaRPr>
          </a:p>
        </p:txBody>
      </p:sp>
      <p:sp>
        <p:nvSpPr>
          <p:cNvPr id="4" name="文本框 3"/>
          <p:cNvSpPr txBox="1"/>
          <p:nvPr/>
        </p:nvSpPr>
        <p:spPr>
          <a:xfrm>
            <a:off x="885190" y="1296670"/>
            <a:ext cx="10405110" cy="3415030"/>
          </a:xfrm>
          <a:prstGeom prst="rect">
            <a:avLst/>
          </a:prstGeom>
          <a:noFill/>
        </p:spPr>
        <p:txBody>
          <a:bodyPr wrap="square" rtlCol="0" anchor="t">
            <a:spAutoFit/>
          </a:bodyPr>
          <a:p>
            <a:pPr indent="457200" fontAlgn="auto">
              <a:lnSpc>
                <a:spcPct val="150000"/>
              </a:lnSpc>
            </a:pP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铣床夹具是通过定位键安装在铣床的工作台上的，并依靠专门的对刀装置决定铣刀相对于工件加工表面的位置。对铣床夹具的设计有如下要求。</a:t>
            </a:r>
            <a:br>
              <a:rPr sz="2400" noProof="0">
                <a:ln>
                  <a:noFill/>
                </a:ln>
                <a:effectLst/>
                <a:uLnTx/>
                <a:sym typeface="+mn-ea"/>
              </a:rPr>
            </a:b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1.夹具应具有足够的夹紧力</a:t>
            </a:r>
            <a:br>
              <a:rPr sz="2400" noProof="0">
                <a:ln>
                  <a:noFill/>
                </a:ln>
                <a:effectLst/>
                <a:uLnTx/>
                <a:sym typeface="+mn-ea"/>
              </a:rPr>
            </a:br>
            <a:r>
              <a:rPr sz="2400" noProof="0" smtClean="0">
                <a:ln>
                  <a:noFill/>
                </a:ln>
                <a:solidFill>
                  <a:srgbClr val="000000"/>
                </a:solidFill>
                <a:effectLst/>
                <a:uLnTx/>
                <a:latin typeface="Times New Roman" panose="02020603050405020304" pitchFamily="65" charset="-122"/>
                <a:ea typeface="楷体_GB2312" panose="02010609030101010101" pitchFamily="49" charset="-122"/>
                <a:sym typeface="+mn-ea"/>
              </a:rPr>
              <a:t>由于铣削过程不是连续切削，且加工余量一般较大，不但所需的切削力较大，切削力的大小和方向随时都可能变化，会在铣削过程中产生振动。因此，铣床夹具必须要具有足够的夹紧力，以防止工件在夹具中松动。</a:t>
            </a:r>
            <a:endParaRPr lang="zh-CN" altLang="en-US" sz="2400"/>
          </a:p>
        </p:txBody>
      </p:sp>
    </p:spTree>
    <p:custDataLst>
      <p:tags r:id="rId2"/>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44.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46.xml><?xml version="1.0" encoding="utf-8"?>
<p:tagLst xmlns:p="http://schemas.openxmlformats.org/presentationml/2006/main">
  <p:tag name="KSO_WM_BEAUTIFY_FLAG" val="#wm#"/>
  <p:tag name="KSO_WM_TEMPLATE_CATEGORY" val="custom"/>
  <p:tag name="KSO_WM_TEMPLATE_INDEX" val="20229144"/>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229144"/>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wm#"/>
  <p:tag name="KSO_WM_TEMPLATE_CATEGORY" val="custom"/>
  <p:tag name="KSO_WM_TEMPLATE_INDEX" val="20229144"/>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wm#"/>
  <p:tag name="KSO_WM_TEMPLATE_CATEGORY" val="custom"/>
  <p:tag name="KSO_WM_TEMPLATE_INDEX" val="20229144"/>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229144"/>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2.xml><?xml version="1.0" encoding="utf-8"?>
<p:tagLst xmlns:p="http://schemas.openxmlformats.org/presentationml/2006/main">
  <p:tag name="KSO_WM_BEAUTIFY_FLAG" val="#wm#"/>
  <p:tag name="KSO_WM_TEMPLATE_CATEGORY" val="custom"/>
  <p:tag name="KSO_WM_TEMPLATE_INDEX" val="20229144"/>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BEAUTIFY_FLAG" val="#wm#"/>
  <p:tag name="KSO_WM_TEMPLATE_CATEGORY" val="custom"/>
  <p:tag name="KSO_WM_TEMPLATE_INDEX" val="20229144"/>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BEAUTIFY_FLAG" val="#wm#"/>
  <p:tag name="KSO_WM_TEMPLATE_CATEGORY" val="custom"/>
  <p:tag name="KSO_WM_TEMPLATE_INDEX" val="20229144"/>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8.xml><?xml version="1.0" encoding="utf-8"?>
<p:tagLst xmlns:p="http://schemas.openxmlformats.org/presentationml/2006/main">
  <p:tag name="KSO_WM_BEAUTIFY_FLAG" val="#wm#"/>
  <p:tag name="KSO_WM_TEMPLATE_CATEGORY" val="custom"/>
  <p:tag name="KSO_WM_TEMPLATE_INDEX" val="20229144"/>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29144"/>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BEAUTIFY_FLAG" val="#wm#"/>
  <p:tag name="KSO_WM_TEMPLATE_CATEGORY" val="custom"/>
  <p:tag name="KSO_WM_TEMPLATE_INDEX" val="20229144"/>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175.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176.xml><?xml version="1.0" encoding="utf-8"?>
<p:tagLst xmlns:p="http://schemas.openxmlformats.org/presentationml/2006/main">
  <p:tag name="commondata" val="eyJoZGlkIjoiYTlhOGExOGI1YjA1YTQ4N2EzZjM4NmQyZTQ1NDdlZTQifQ=="/>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1556</Words>
  <Application>WPS 演示</Application>
  <PresentationFormat>宽屏</PresentationFormat>
  <Paragraphs>97</Paragraphs>
  <Slides>16</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16</vt:i4>
      </vt:variant>
    </vt:vector>
  </HeadingPairs>
  <TitlesOfParts>
    <vt:vector size="30" baseType="lpstr">
      <vt:lpstr>Arial</vt:lpstr>
      <vt:lpstr>宋体</vt:lpstr>
      <vt:lpstr>Wingdings</vt:lpstr>
      <vt:lpstr>微软雅黑</vt:lpstr>
      <vt:lpstr>Arial</vt:lpstr>
      <vt:lpstr>Arial Black</vt:lpstr>
      <vt:lpstr>Bahnschrift</vt:lpstr>
      <vt:lpstr>楷体</vt:lpstr>
      <vt:lpstr>Arial Unicode MS</vt:lpstr>
      <vt:lpstr>Calibri</vt:lpstr>
      <vt:lpstr>Times New Roman</vt:lpstr>
      <vt:lpstr>Times New Roman</vt:lpstr>
      <vt:lpstr>楷体_GB2312</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18</cp:revision>
  <dcterms:created xsi:type="dcterms:W3CDTF">2023-08-09T12:44:00Z</dcterms:created>
  <dcterms:modified xsi:type="dcterms:W3CDTF">2025-01-14T03:02:59Z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147886300BB54686AEC079923B395718_13</vt:lpwstr>
  </property>
  <property fmtid="{D5CDD505-2E9C-101B-9397-08002B2CF9AE}" pid="3" name="KSOProductBuildVer">
    <vt:lpwstr>2052-12.1.0.16250</vt:lpwstr>
  </property>
</Properties>
</file>